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63" r:id="rId5"/>
    <p:sldId id="264" r:id="rId6"/>
  </p:sldIdLst>
  <p:sldSz cx="12192000" cy="6858000"/>
  <p:notesSz cx="6797675" cy="992822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61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26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9E42DD-9C01-C69A-E7AC-34365C23A9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09B0D36-3323-CE22-D1BB-F47E2B0FC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56F5237-0418-59F4-C965-ACFA11404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466A8A-36CC-8FEF-AFAB-7E5E0E83E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C9933F-D162-4961-96AD-DCE3E4278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8916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04B4AD-C1B7-7EE6-A06A-0EAB1F242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7FF2C3A-F3C9-D511-B0B1-96FBD8A138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80B454E-580B-E8BE-B2BE-00AAC2180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385A91-7EA0-D488-E81E-EBADB498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B1E6DCA-1D94-7CAD-BD48-D936E1C50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764756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0E89206-7975-6C8A-AB55-087C6F1BD2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191F4EB-D498-6A1E-662A-30FF6C4F92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AA86140-294B-13F5-090E-7B398C2E8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62FAD1A-F683-2B38-01F9-E032EC3D3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9CCEC8A-8BBF-3CAF-42C3-8C9D0D20B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908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6DEE8B-FFC8-90A2-F0BB-4E70D5E37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7B8F26F-AA04-FB29-F2CA-11E14B125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84485B9-C615-7386-EC80-395E527D4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80FFAB-3226-8A86-8A96-559002469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B3B23C-A56E-9B6C-69E1-A205A95BB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6240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058A1D-5109-D5B6-4D15-8B205B5A5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4E6D80D-195F-ACBD-89BF-E68CDECD4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A3F8E0-20B4-47ED-33F4-2A595EE38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C4895D-9F57-D1AB-741D-4365F0571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B485B6-5439-EA06-7D0F-FC3E5C504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4537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470DB3-4558-167B-EC84-0DA0EEC9D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53026B-32C3-724C-9A70-EB2DA15EB6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660B500-8D89-B338-1E69-8E46497E1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951C064-D020-B6F3-D62E-CB0945777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F420CD3-B403-9ED0-9B8F-020D82ECA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FFB10A2-5600-D538-255A-E4574568A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8234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237EFE-312D-FAF5-5E0E-6C8D61E96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00BFE9D-41AA-6E32-4E9F-5EC9ADBF9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94233A7-0101-9DA9-C09F-C3FDFB3679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71B5D01-91B4-0296-7DC7-997A749DF9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376A41F-529C-36FC-665E-83F0EB55AC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52A4336-AC41-9EFB-1564-2700994F9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2456AE35-78B3-0B66-9842-30246F349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DF205D6-FF91-3B91-7942-B581B3888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6773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3A6824-141B-019F-5F97-F987E65B5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4860B32-A2FE-80E9-3D57-6D71B90E1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99FEB4B-6133-6C4C-8718-F7CCB9264D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4C75379-2D64-2D67-69D1-A21EEEB9E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833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8547661-E203-A0BB-DF9C-94B2B29C2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6021703-5E24-019E-9874-BCD5722D7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4BEAD7-6B90-370C-2356-F56889F4E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4310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1EC592-14E6-FECC-EF81-59883CBC8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FF695C-F675-9C57-069F-6F13A3725C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3F317A1-6E0F-7C12-73EE-E5FFB88E8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50611B-AB33-7C54-54D1-D2FCD9823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3DD2410-A97E-9569-EB3F-B699BF20A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23FE5F6-ED53-266A-E308-126F27A3C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404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540B79-10F1-E14C-6397-F41AFCEC1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C93791C-FBD3-8AFC-3BEA-573D71FD4E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79BA8F8-5AAC-F849-91F7-BE112EC098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BC10064-D6DB-9858-9201-C9E92BB80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297F662-35EF-F021-6D5A-443605BFA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A89796-274D-EEB1-AE7C-72BC4C548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4775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EFB52B7-9208-D933-C2DB-DF14D6E3D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30D6AFC-86AB-81D7-CB15-C1F0C66486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CD89EC-36A2-5990-E83D-69C5B74CD1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0DB523-3E02-4C46-82FD-CC5EAB31B589}" type="datetimeFigureOut">
              <a:rPr lang="de-DE" smtClean="0"/>
              <a:t>14.07.2023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745DDB-C80C-BF39-59A2-573AF56F93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A4A2E9-39F2-DBB6-E302-EBCE32A960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EF6AC8-BD05-4B2A-970D-BDCD6973FD8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7730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B023B871-567B-236D-1023-6A83C98BEE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2490386"/>
              </p:ext>
            </p:extLst>
          </p:nvPr>
        </p:nvGraphicFramePr>
        <p:xfrm>
          <a:off x="279810" y="529508"/>
          <a:ext cx="6113716" cy="587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6476">
                  <a:extLst>
                    <a:ext uri="{9D8B030D-6E8A-4147-A177-3AD203B41FA5}">
                      <a16:colId xmlns:a16="http://schemas.microsoft.com/office/drawing/2014/main" val="302596666"/>
                    </a:ext>
                  </a:extLst>
                </a:gridCol>
                <a:gridCol w="2525449">
                  <a:extLst>
                    <a:ext uri="{9D8B030D-6E8A-4147-A177-3AD203B41FA5}">
                      <a16:colId xmlns:a16="http://schemas.microsoft.com/office/drawing/2014/main" val="3523052534"/>
                    </a:ext>
                  </a:extLst>
                </a:gridCol>
                <a:gridCol w="1007661">
                  <a:extLst>
                    <a:ext uri="{9D8B030D-6E8A-4147-A177-3AD203B41FA5}">
                      <a16:colId xmlns:a16="http://schemas.microsoft.com/office/drawing/2014/main" val="887065861"/>
                    </a:ext>
                  </a:extLst>
                </a:gridCol>
                <a:gridCol w="1864130">
                  <a:extLst>
                    <a:ext uri="{9D8B030D-6E8A-4147-A177-3AD203B41FA5}">
                      <a16:colId xmlns:a16="http://schemas.microsoft.com/office/drawing/2014/main" val="2225326426"/>
                    </a:ext>
                  </a:extLst>
                </a:gridCol>
              </a:tblGrid>
              <a:tr h="737125">
                <a:tc>
                  <a:txBody>
                    <a:bodyPr/>
                    <a:lstStyle/>
                    <a:p>
                      <a:r>
                        <a:rPr lang="de-DE" sz="1200" dirty="0"/>
                        <a:t>ESP GPIO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Mapping </a:t>
                      </a:r>
                      <a:r>
                        <a:rPr lang="de-DE" sz="1200" dirty="0" err="1"/>
                        <a:t>to</a:t>
                      </a:r>
                      <a:r>
                        <a:rPr lang="de-DE" sz="1200" dirty="0"/>
                        <a:t> Spring </a:t>
                      </a:r>
                      <a:br>
                        <a:rPr lang="de-DE" sz="1200" dirty="0"/>
                      </a:br>
                      <a:r>
                        <a:rPr lang="de-DE" sz="1200" dirty="0"/>
                        <a:t>Connector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Mapping </a:t>
                      </a:r>
                      <a:r>
                        <a:rPr lang="de-DE" sz="1200" dirty="0" err="1"/>
                        <a:t>to</a:t>
                      </a:r>
                      <a:r>
                        <a:rPr lang="de-DE" sz="1200" dirty="0"/>
                        <a:t> </a:t>
                      </a:r>
                      <a:br>
                        <a:rPr lang="de-DE" sz="1200" dirty="0"/>
                      </a:br>
                      <a:r>
                        <a:rPr lang="de-DE" sz="1200" dirty="0"/>
                        <a:t>Pin Header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877798"/>
                  </a:ext>
                </a:extLst>
              </a:tr>
              <a:tr h="388124">
                <a:tc>
                  <a:txBody>
                    <a:bodyPr/>
                    <a:lstStyle/>
                    <a:p>
                      <a:r>
                        <a:rPr lang="de-DE" sz="1200" dirty="0"/>
                        <a:t>GPIO0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 err="1"/>
                        <a:t>Alive</a:t>
                      </a:r>
                      <a:r>
                        <a:rPr lang="de-DE" sz="1200" dirty="0"/>
                        <a:t>  LED (</a:t>
                      </a:r>
                      <a:r>
                        <a:rPr lang="de-DE" sz="1200" dirty="0" err="1"/>
                        <a:t>active</a:t>
                      </a:r>
                      <a:r>
                        <a:rPr lang="de-DE" sz="1200" dirty="0"/>
                        <a:t> high)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Pin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359390"/>
                  </a:ext>
                </a:extLst>
              </a:tr>
              <a:tr h="3881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GPIO1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MCP2515 RESET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Pin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08670"/>
                  </a:ext>
                </a:extLst>
              </a:tr>
              <a:tr h="3881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GPIO2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MCP2515 SPI 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364768"/>
                  </a:ext>
                </a:extLst>
              </a:tr>
              <a:tr h="3881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GPIO3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MCP2515 INT_N (</a:t>
                      </a:r>
                      <a:r>
                        <a:rPr lang="de-DE" sz="1200" dirty="0" err="1"/>
                        <a:t>low</a:t>
                      </a:r>
                      <a:r>
                        <a:rPr lang="de-DE" sz="1200" dirty="0"/>
                        <a:t> </a:t>
                      </a:r>
                      <a:r>
                        <a:rPr lang="de-DE" sz="1200" dirty="0" err="1"/>
                        <a:t>active</a:t>
                      </a:r>
                      <a:r>
                        <a:rPr lang="de-DE" sz="12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Pin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127695"/>
                  </a:ext>
                </a:extLst>
              </a:tr>
              <a:tr h="388124">
                <a:tc>
                  <a:txBody>
                    <a:bodyPr/>
                    <a:lstStyle/>
                    <a:p>
                      <a:r>
                        <a:rPr lang="de-DE" sz="1200" dirty="0"/>
                        <a:t>GPIO4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I2C SCL (</a:t>
                      </a:r>
                      <a:r>
                        <a:rPr lang="de-DE" sz="1200" dirty="0" err="1"/>
                        <a:t>pullup</a:t>
                      </a:r>
                      <a:r>
                        <a:rPr lang="de-DE" sz="12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Pin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Pin 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872045"/>
                  </a:ext>
                </a:extLst>
              </a:tr>
              <a:tr h="388124">
                <a:tc>
                  <a:txBody>
                    <a:bodyPr/>
                    <a:lstStyle/>
                    <a:p>
                      <a:r>
                        <a:rPr lang="de-DE" sz="1200" dirty="0"/>
                        <a:t>GPIO5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I2C SDA (</a:t>
                      </a:r>
                      <a:r>
                        <a:rPr lang="de-DE" sz="1200" dirty="0" err="1"/>
                        <a:t>pullup</a:t>
                      </a:r>
                      <a:r>
                        <a:rPr lang="de-DE" sz="12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Pin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Pin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110200"/>
                  </a:ext>
                </a:extLst>
              </a:tr>
              <a:tr h="765615">
                <a:tc>
                  <a:txBody>
                    <a:bodyPr/>
                    <a:lstStyle/>
                    <a:p>
                      <a:r>
                        <a:rPr lang="de-DE" sz="1200" dirty="0"/>
                        <a:t>GPIO6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Jumper 1: MCP2515 SPI MISO</a:t>
                      </a:r>
                    </a:p>
                    <a:p>
                      <a:r>
                        <a:rPr lang="de-DE" sz="1200" dirty="0"/>
                        <a:t>Jumper 2: CAN RX</a:t>
                      </a:r>
                    </a:p>
                    <a:p>
                      <a:r>
                        <a:rPr lang="de-DE" sz="1200" dirty="0"/>
                        <a:t>Jumper 4: MYS_MISO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Jumper 4: Pin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791786"/>
                  </a:ext>
                </a:extLst>
              </a:tr>
              <a:tr h="988920">
                <a:tc>
                  <a:txBody>
                    <a:bodyPr/>
                    <a:lstStyle/>
                    <a:p>
                      <a:r>
                        <a:rPr lang="de-DE" sz="1200" dirty="0"/>
                        <a:t>GPIO7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Jumper 1: MCP2515 SPI MOSI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Jumper 2: CAN TX </a:t>
                      </a:r>
                      <a:br>
                        <a:rPr lang="de-DE" sz="1200" dirty="0"/>
                      </a:br>
                      <a:r>
                        <a:rPr lang="de-DE" sz="1200" dirty="0"/>
                        <a:t>Jumper 3: TX LED (</a:t>
                      </a:r>
                      <a:r>
                        <a:rPr lang="de-DE" sz="1200" dirty="0" err="1"/>
                        <a:t>active</a:t>
                      </a:r>
                      <a:r>
                        <a:rPr lang="de-DE" sz="1200" dirty="0"/>
                        <a:t> high)</a:t>
                      </a:r>
                      <a:br>
                        <a:rPr lang="de-DE" sz="1200" dirty="0"/>
                      </a:br>
                      <a:r>
                        <a:rPr lang="de-DE" sz="1200" dirty="0"/>
                        <a:t>Jumper 4: MYS_MOSI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Jumper 4: Pin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644627"/>
                  </a:ext>
                </a:extLst>
              </a:tr>
              <a:tr h="526518">
                <a:tc>
                  <a:txBody>
                    <a:bodyPr/>
                    <a:lstStyle/>
                    <a:p>
                      <a:r>
                        <a:rPr lang="de-DE" sz="1200" dirty="0"/>
                        <a:t>GPIO8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Relay (</a:t>
                      </a:r>
                      <a:r>
                        <a:rPr lang="de-DE" sz="1200" dirty="0" err="1"/>
                        <a:t>active</a:t>
                      </a:r>
                      <a:r>
                        <a:rPr lang="de-DE" sz="1200" dirty="0"/>
                        <a:t> high)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Pin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Pin 2</a:t>
                      </a:r>
                    </a:p>
                    <a:p>
                      <a:endParaRPr lang="de-DE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5200979"/>
                  </a:ext>
                </a:extLst>
              </a:tr>
              <a:tr h="526518">
                <a:tc>
                  <a:txBody>
                    <a:bodyPr/>
                    <a:lstStyle/>
                    <a:p>
                      <a:r>
                        <a:rPr lang="de-DE" sz="1200" dirty="0"/>
                        <a:t>GPIO10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MCP2515 SCLK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Pin 5</a:t>
                      </a:r>
                    </a:p>
                    <a:p>
                      <a:endParaRPr lang="de-DE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1893705"/>
                  </a:ext>
                </a:extLst>
              </a:tr>
            </a:tbl>
          </a:graphicData>
        </a:graphic>
      </p:graphicFrame>
      <p:pic>
        <p:nvPicPr>
          <p:cNvPr id="5" name="Grafik 4">
            <a:extLst>
              <a:ext uri="{FF2B5EF4-FFF2-40B4-BE49-F238E27FC236}">
                <a16:creationId xmlns:a16="http://schemas.microsoft.com/office/drawing/2014/main" id="{9AEE385A-40D8-84A0-0DB9-8E4D80C46B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2020" y="265035"/>
            <a:ext cx="2050151" cy="112791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8B759EB6-4F2B-5887-D948-402D2D3EF354}"/>
              </a:ext>
            </a:extLst>
          </p:cNvPr>
          <p:cNvSpPr/>
          <p:nvPr/>
        </p:nvSpPr>
        <p:spPr>
          <a:xfrm>
            <a:off x="9826115" y="815666"/>
            <a:ext cx="188301" cy="366626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0EAA951-C32B-E620-3FF3-1D9ECF927B99}"/>
              </a:ext>
            </a:extLst>
          </p:cNvPr>
          <p:cNvSpPr/>
          <p:nvPr/>
        </p:nvSpPr>
        <p:spPr>
          <a:xfrm>
            <a:off x="10052104" y="815666"/>
            <a:ext cx="216407" cy="366626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538D55C-0C0E-158F-5B95-4FF884771B80}"/>
              </a:ext>
            </a:extLst>
          </p:cNvPr>
          <p:cNvSpPr txBox="1"/>
          <p:nvPr/>
        </p:nvSpPr>
        <p:spPr>
          <a:xfrm>
            <a:off x="7142279" y="234249"/>
            <a:ext cx="218733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/>
              <a:t>Jumper Setting 1 </a:t>
            </a:r>
          </a:p>
          <a:p>
            <a:pPr marL="285750" indent="-285750">
              <a:buFontTx/>
              <a:buChar char="-"/>
            </a:pPr>
            <a:r>
              <a:rPr lang="de-DE" sz="1400" dirty="0"/>
              <a:t>SPI </a:t>
            </a:r>
            <a:r>
              <a:rPr lang="de-DE" sz="1400" dirty="0" err="1">
                <a:sym typeface="Wingdings" panose="05000000000000000000" pitchFamily="2" charset="2"/>
              </a:rPr>
              <a:t>to</a:t>
            </a:r>
            <a:r>
              <a:rPr lang="de-DE" sz="1400" dirty="0">
                <a:sym typeface="Wingdings" panose="05000000000000000000" pitchFamily="2" charset="2"/>
              </a:rPr>
              <a:t> CAN Controller</a:t>
            </a:r>
          </a:p>
          <a:p>
            <a:pPr marL="285750" indent="-285750">
              <a:buFontTx/>
              <a:buChar char="-"/>
            </a:pPr>
            <a:r>
              <a:rPr lang="de-DE" sz="1400" dirty="0">
                <a:sym typeface="Wingdings" panose="05000000000000000000" pitchFamily="2" charset="2"/>
              </a:rPr>
              <a:t>CAN Controller </a:t>
            </a:r>
            <a:r>
              <a:rPr lang="de-DE" sz="1400" dirty="0" err="1">
                <a:sym typeface="Wingdings" panose="05000000000000000000" pitchFamily="2" charset="2"/>
              </a:rPr>
              <a:t>to</a:t>
            </a:r>
            <a:r>
              <a:rPr lang="de-DE" sz="1400" dirty="0">
                <a:sym typeface="Wingdings" panose="05000000000000000000" pitchFamily="2" charset="2"/>
              </a:rPr>
              <a:t> </a:t>
            </a:r>
            <a:br>
              <a:rPr lang="de-DE" sz="1400" dirty="0">
                <a:sym typeface="Wingdings" panose="05000000000000000000" pitchFamily="2" charset="2"/>
              </a:rPr>
            </a:br>
            <a:r>
              <a:rPr lang="de-DE" sz="1400" dirty="0">
                <a:sym typeface="Wingdings" panose="05000000000000000000" pitchFamily="2" charset="2"/>
              </a:rPr>
              <a:t>CAN </a:t>
            </a:r>
            <a:r>
              <a:rPr lang="de-DE" sz="1400" dirty="0" err="1">
                <a:sym typeface="Wingdings" panose="05000000000000000000" pitchFamily="2" charset="2"/>
              </a:rPr>
              <a:t>transceiver</a:t>
            </a:r>
            <a:endParaRPr lang="de-DE" sz="1400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23F7278-BB0F-C73F-DD6C-614EC5831E3F}"/>
              </a:ext>
            </a:extLst>
          </p:cNvPr>
          <p:cNvSpPr txBox="1"/>
          <p:nvPr/>
        </p:nvSpPr>
        <p:spPr>
          <a:xfrm>
            <a:off x="7142279" y="1777151"/>
            <a:ext cx="25494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/>
              <a:t>Jumper Setting 2 </a:t>
            </a:r>
          </a:p>
          <a:p>
            <a:r>
              <a:rPr lang="de-DE" sz="1400" dirty="0"/>
              <a:t>ESP -&gt; Can Transceiver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ACEC550A-0064-E2F0-6A47-42394733BA6B}"/>
              </a:ext>
            </a:extLst>
          </p:cNvPr>
          <p:cNvSpPr txBox="1"/>
          <p:nvPr/>
        </p:nvSpPr>
        <p:spPr>
          <a:xfrm>
            <a:off x="7142279" y="3467821"/>
            <a:ext cx="15680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Jumper Setting 3</a:t>
            </a:r>
            <a:endParaRPr lang="de-DE" sz="1400" dirty="0"/>
          </a:p>
          <a:p>
            <a:r>
              <a:rPr lang="de-DE" sz="1400" dirty="0"/>
              <a:t>IO7 </a:t>
            </a:r>
            <a:r>
              <a:rPr lang="de-DE" sz="1400" dirty="0">
                <a:sym typeface="Wingdings" panose="05000000000000000000" pitchFamily="2" charset="2"/>
              </a:rPr>
              <a:t> TX LED</a:t>
            </a:r>
            <a:endParaRPr lang="de-DE" sz="1400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4F3DE57D-E11E-3176-1DF5-2D02D79F3E20}"/>
              </a:ext>
            </a:extLst>
          </p:cNvPr>
          <p:cNvSpPr txBox="1"/>
          <p:nvPr/>
        </p:nvSpPr>
        <p:spPr>
          <a:xfrm>
            <a:off x="7091682" y="5159591"/>
            <a:ext cx="265066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/>
              <a:t>Jumper Setting 4</a:t>
            </a:r>
            <a:br>
              <a:rPr lang="de-DE" sz="1400" dirty="0"/>
            </a:br>
            <a:r>
              <a:rPr lang="de-DE" sz="1400" dirty="0"/>
              <a:t>IO7_MOSI </a:t>
            </a:r>
            <a:r>
              <a:rPr lang="de-DE" sz="1400" dirty="0">
                <a:sym typeface="Wingdings" panose="05000000000000000000" pitchFamily="2" charset="2"/>
              </a:rPr>
              <a:t> MYS_MOSI</a:t>
            </a:r>
          </a:p>
          <a:p>
            <a:r>
              <a:rPr lang="de-DE" sz="1400" dirty="0"/>
              <a:t>IO6_MISO </a:t>
            </a:r>
            <a:r>
              <a:rPr lang="de-DE" sz="1400" dirty="0">
                <a:sym typeface="Wingdings" panose="05000000000000000000" pitchFamily="2" charset="2"/>
              </a:rPr>
              <a:t> MYS_MISO</a:t>
            </a:r>
            <a:endParaRPr lang="de-DE" sz="1400" dirty="0"/>
          </a:p>
        </p:txBody>
      </p:sp>
      <p:sp>
        <p:nvSpPr>
          <p:cNvPr id="26" name="Rechteck 25">
            <a:extLst>
              <a:ext uri="{FF2B5EF4-FFF2-40B4-BE49-F238E27FC236}">
                <a16:creationId xmlns:a16="http://schemas.microsoft.com/office/drawing/2014/main" id="{20F48065-E0A1-A97F-C6F8-765FA418F31C}"/>
              </a:ext>
            </a:extLst>
          </p:cNvPr>
          <p:cNvSpPr/>
          <p:nvPr/>
        </p:nvSpPr>
        <p:spPr>
          <a:xfrm>
            <a:off x="10937365" y="778024"/>
            <a:ext cx="188301" cy="394743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34478381-3B14-5CF4-5A32-AFE6C376879A}"/>
              </a:ext>
            </a:extLst>
          </p:cNvPr>
          <p:cNvSpPr/>
          <p:nvPr/>
        </p:nvSpPr>
        <p:spPr>
          <a:xfrm>
            <a:off x="11157511" y="778023"/>
            <a:ext cx="216407" cy="394743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8" name="Grafik 27">
            <a:extLst>
              <a:ext uri="{FF2B5EF4-FFF2-40B4-BE49-F238E27FC236}">
                <a16:creationId xmlns:a16="http://schemas.microsoft.com/office/drawing/2014/main" id="{723E0B1C-DDAF-DF4E-A13D-0EB05E0866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2019" y="1860903"/>
            <a:ext cx="2050151" cy="1127915"/>
          </a:xfrm>
          <a:prstGeom prst="rect">
            <a:avLst/>
          </a:prstGeom>
        </p:spPr>
      </p:pic>
      <p:sp>
        <p:nvSpPr>
          <p:cNvPr id="29" name="Rechteck 28">
            <a:extLst>
              <a:ext uri="{FF2B5EF4-FFF2-40B4-BE49-F238E27FC236}">
                <a16:creationId xmlns:a16="http://schemas.microsoft.com/office/drawing/2014/main" id="{F7A3CFA1-7D50-5A94-CBA2-2F98199D7B89}"/>
              </a:ext>
            </a:extLst>
          </p:cNvPr>
          <p:cNvSpPr/>
          <p:nvPr/>
        </p:nvSpPr>
        <p:spPr>
          <a:xfrm>
            <a:off x="9826114" y="2384548"/>
            <a:ext cx="442397" cy="177714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7B29C706-34C3-4054-7048-868B91C2E004}"/>
              </a:ext>
            </a:extLst>
          </p:cNvPr>
          <p:cNvSpPr/>
          <p:nvPr/>
        </p:nvSpPr>
        <p:spPr>
          <a:xfrm>
            <a:off x="10960640" y="2371064"/>
            <a:ext cx="442397" cy="177714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F49339DC-7864-9382-7961-1F359DEA5D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2019" y="3512463"/>
            <a:ext cx="2050151" cy="1127915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5F7A0ACC-4C06-CFEE-4BD5-C6081F98B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2019" y="5275031"/>
            <a:ext cx="2050151" cy="1127915"/>
          </a:xfrm>
          <a:prstGeom prst="rect">
            <a:avLst/>
          </a:prstGeom>
        </p:spPr>
      </p:pic>
      <p:sp>
        <p:nvSpPr>
          <p:cNvPr id="33" name="Rechteck 32">
            <a:extLst>
              <a:ext uri="{FF2B5EF4-FFF2-40B4-BE49-F238E27FC236}">
                <a16:creationId xmlns:a16="http://schemas.microsoft.com/office/drawing/2014/main" id="{12C217E5-099B-17B1-6241-B337E929131F}"/>
              </a:ext>
            </a:extLst>
          </p:cNvPr>
          <p:cNvSpPr/>
          <p:nvPr/>
        </p:nvSpPr>
        <p:spPr>
          <a:xfrm>
            <a:off x="9822103" y="4034879"/>
            <a:ext cx="416771" cy="177714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06AEC329-8D91-A171-E415-30CAF4910930}"/>
              </a:ext>
            </a:extLst>
          </p:cNvPr>
          <p:cNvSpPr/>
          <p:nvPr/>
        </p:nvSpPr>
        <p:spPr>
          <a:xfrm>
            <a:off x="9822102" y="5580938"/>
            <a:ext cx="416771" cy="177714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73B13ED2-6753-B61F-C489-E2AEDD31560D}"/>
              </a:ext>
            </a:extLst>
          </p:cNvPr>
          <p:cNvSpPr/>
          <p:nvPr/>
        </p:nvSpPr>
        <p:spPr>
          <a:xfrm>
            <a:off x="10937029" y="5540831"/>
            <a:ext cx="416771" cy="177714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3540F642-A10F-DFE1-EB5D-82EA41741E52}"/>
              </a:ext>
            </a:extLst>
          </p:cNvPr>
          <p:cNvSpPr txBox="1"/>
          <p:nvPr/>
        </p:nvSpPr>
        <p:spPr>
          <a:xfrm>
            <a:off x="1948070" y="125896"/>
            <a:ext cx="3101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ESP32 C3 </a:t>
            </a:r>
            <a:r>
              <a:rPr lang="de-DE" dirty="0" err="1"/>
              <a:t>Pinout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3384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61A3FEE9-9D2B-B981-8DDD-8D2EE5CF4AA5}"/>
              </a:ext>
            </a:extLst>
          </p:cNvPr>
          <p:cNvSpPr txBox="1"/>
          <p:nvPr/>
        </p:nvSpPr>
        <p:spPr>
          <a:xfrm>
            <a:off x="6708334" y="0"/>
            <a:ext cx="1815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Spring </a:t>
            </a:r>
            <a:r>
              <a:rPr lang="de-DE" dirty="0" err="1"/>
              <a:t>Clamps</a:t>
            </a:r>
            <a:endParaRPr lang="de-DE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2845BC2-1906-7CDF-E782-70CB4E193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39" y="177357"/>
            <a:ext cx="6349603" cy="2990065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F620B05B-9E05-F5A9-7717-EEFCB7E4BF6E}"/>
              </a:ext>
            </a:extLst>
          </p:cNvPr>
          <p:cNvSpPr txBox="1"/>
          <p:nvPr/>
        </p:nvSpPr>
        <p:spPr>
          <a:xfrm>
            <a:off x="4594860" y="3522506"/>
            <a:ext cx="1815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MYS Pin Header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766E1BF8-3BEA-8A15-520D-7409B744E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" y="3614135"/>
            <a:ext cx="4312920" cy="2813879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0F665610-2CD0-994C-E336-A85C5FADB6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1542" y="3461880"/>
            <a:ext cx="5434884" cy="2990066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0DB0C08A-0D5B-6C24-AC83-AF4D5D20B57C}"/>
              </a:ext>
            </a:extLst>
          </p:cNvPr>
          <p:cNvSpPr txBox="1"/>
          <p:nvPr/>
        </p:nvSpPr>
        <p:spPr>
          <a:xfrm>
            <a:off x="8810908" y="2921877"/>
            <a:ext cx="1815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Jumper</a:t>
            </a:r>
          </a:p>
        </p:txBody>
      </p:sp>
    </p:spTree>
    <p:extLst>
      <p:ext uri="{BB962C8B-B14F-4D97-AF65-F5344CB8AC3E}">
        <p14:creationId xmlns:p14="http://schemas.microsoft.com/office/powerpoint/2010/main" val="1919658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le 4">
            <a:extLst>
              <a:ext uri="{FF2B5EF4-FFF2-40B4-BE49-F238E27FC236}">
                <a16:creationId xmlns:a16="http://schemas.microsoft.com/office/drawing/2014/main" id="{5B74ECA4-CCAF-D1A7-0EC8-96E2C4BA2F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5951896"/>
              </p:ext>
            </p:extLst>
          </p:nvPr>
        </p:nvGraphicFramePr>
        <p:xfrm>
          <a:off x="761073" y="583650"/>
          <a:ext cx="4332565" cy="24921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0417">
                  <a:extLst>
                    <a:ext uri="{9D8B030D-6E8A-4147-A177-3AD203B41FA5}">
                      <a16:colId xmlns:a16="http://schemas.microsoft.com/office/drawing/2014/main" val="302596666"/>
                    </a:ext>
                  </a:extLst>
                </a:gridCol>
                <a:gridCol w="1647016">
                  <a:extLst>
                    <a:ext uri="{9D8B030D-6E8A-4147-A177-3AD203B41FA5}">
                      <a16:colId xmlns:a16="http://schemas.microsoft.com/office/drawing/2014/main" val="3523052534"/>
                    </a:ext>
                  </a:extLst>
                </a:gridCol>
                <a:gridCol w="1139142">
                  <a:extLst>
                    <a:ext uri="{9D8B030D-6E8A-4147-A177-3AD203B41FA5}">
                      <a16:colId xmlns:a16="http://schemas.microsoft.com/office/drawing/2014/main" val="887065861"/>
                    </a:ext>
                  </a:extLst>
                </a:gridCol>
                <a:gridCol w="895990">
                  <a:extLst>
                    <a:ext uri="{9D8B030D-6E8A-4147-A177-3AD203B41FA5}">
                      <a16:colId xmlns:a16="http://schemas.microsoft.com/office/drawing/2014/main" val="2225326426"/>
                    </a:ext>
                  </a:extLst>
                </a:gridCol>
              </a:tblGrid>
              <a:tr h="589226">
                <a:tc>
                  <a:txBody>
                    <a:bodyPr/>
                    <a:lstStyle/>
                    <a:p>
                      <a:r>
                        <a:rPr lang="de-DE" sz="1200" dirty="0"/>
                        <a:t>ESP GPIO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Mapping </a:t>
                      </a:r>
                      <a:r>
                        <a:rPr lang="de-DE" sz="1200" dirty="0" err="1"/>
                        <a:t>to</a:t>
                      </a:r>
                      <a:r>
                        <a:rPr lang="de-DE" sz="1200" dirty="0"/>
                        <a:t> Spring </a:t>
                      </a:r>
                      <a:br>
                        <a:rPr lang="de-DE" sz="1200" dirty="0"/>
                      </a:br>
                      <a:r>
                        <a:rPr lang="de-DE" sz="1200" dirty="0"/>
                        <a:t>Connector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Mapping </a:t>
                      </a:r>
                      <a:r>
                        <a:rPr lang="de-DE" sz="1200" dirty="0" err="1"/>
                        <a:t>to</a:t>
                      </a:r>
                      <a:r>
                        <a:rPr lang="de-DE" sz="1200" dirty="0"/>
                        <a:t> </a:t>
                      </a:r>
                      <a:br>
                        <a:rPr lang="de-DE" sz="1200" dirty="0"/>
                      </a:br>
                      <a:r>
                        <a:rPr lang="de-DE" sz="1200" dirty="0"/>
                        <a:t>Pin Header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877798"/>
                  </a:ext>
                </a:extLst>
              </a:tr>
              <a:tr h="252526">
                <a:tc>
                  <a:txBody>
                    <a:bodyPr/>
                    <a:lstStyle/>
                    <a:p>
                      <a:r>
                        <a:rPr lang="de-DE" sz="1200" b="0" dirty="0"/>
                        <a:t>GPIO0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 err="1"/>
                        <a:t>Alive</a:t>
                      </a:r>
                      <a:r>
                        <a:rPr lang="de-DE" sz="1200" b="0" dirty="0"/>
                        <a:t>  LED (</a:t>
                      </a:r>
                      <a:r>
                        <a:rPr lang="de-DE" sz="1200" b="0" dirty="0" err="1"/>
                        <a:t>active</a:t>
                      </a:r>
                      <a:r>
                        <a:rPr lang="de-DE" sz="1200" b="0" dirty="0"/>
                        <a:t> high)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Pin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359390"/>
                  </a:ext>
                </a:extLst>
              </a:tr>
              <a:tr h="252526">
                <a:tc>
                  <a:txBody>
                    <a:bodyPr/>
                    <a:lstStyle/>
                    <a:p>
                      <a:r>
                        <a:rPr lang="de-DE" sz="1200" b="0" dirty="0"/>
                        <a:t>GPIO4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Binary Sensor (</a:t>
                      </a:r>
                      <a:r>
                        <a:rPr lang="de-DE" sz="1200" b="0" dirty="0" err="1"/>
                        <a:t>low</a:t>
                      </a:r>
                      <a:r>
                        <a:rPr lang="de-DE" sz="1200" b="0" dirty="0"/>
                        <a:t> </a:t>
                      </a:r>
                      <a:r>
                        <a:rPr lang="de-DE" sz="1200" b="0" dirty="0" err="1"/>
                        <a:t>active</a:t>
                      </a:r>
                      <a:r>
                        <a:rPr lang="de-DE" sz="1200" b="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Pin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Pin 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872045"/>
                  </a:ext>
                </a:extLst>
              </a:tr>
              <a:tr h="488947">
                <a:tc>
                  <a:txBody>
                    <a:bodyPr/>
                    <a:lstStyle/>
                    <a:p>
                      <a:r>
                        <a:rPr lang="de-DE" sz="1200" b="0" dirty="0"/>
                        <a:t>GPIO6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Jumper 2: CAN RX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Jumper 4: Pin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791786"/>
                  </a:ext>
                </a:extLst>
              </a:tr>
              <a:tr h="631557">
                <a:tc>
                  <a:txBody>
                    <a:bodyPr/>
                    <a:lstStyle/>
                    <a:p>
                      <a:r>
                        <a:rPr lang="de-DE" sz="1200" b="0" dirty="0"/>
                        <a:t>GPIO7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0" dirty="0"/>
                        <a:t>Jumper 2: CAN TX </a:t>
                      </a:r>
                      <a:br>
                        <a:rPr lang="de-DE" sz="1200" b="0" dirty="0"/>
                      </a:br>
                      <a:endParaRPr lang="de-DE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0" dirty="0"/>
                        <a:t>Jumper 4: Pin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644627"/>
                  </a:ext>
                </a:extLst>
              </a:tr>
            </a:tbl>
          </a:graphicData>
        </a:graphic>
      </p:graphicFrame>
      <p:graphicFrame>
        <p:nvGraphicFramePr>
          <p:cNvPr id="7" name="Tabelle 4">
            <a:extLst>
              <a:ext uri="{FF2B5EF4-FFF2-40B4-BE49-F238E27FC236}">
                <a16:creationId xmlns:a16="http://schemas.microsoft.com/office/drawing/2014/main" id="{89720B8F-0CED-1A97-2481-EE83CCC20F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2450719"/>
              </p:ext>
            </p:extLst>
          </p:nvPr>
        </p:nvGraphicFramePr>
        <p:xfrm>
          <a:off x="5831321" y="615451"/>
          <a:ext cx="6113716" cy="42648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6476">
                  <a:extLst>
                    <a:ext uri="{9D8B030D-6E8A-4147-A177-3AD203B41FA5}">
                      <a16:colId xmlns:a16="http://schemas.microsoft.com/office/drawing/2014/main" val="302596666"/>
                    </a:ext>
                  </a:extLst>
                </a:gridCol>
                <a:gridCol w="2525449">
                  <a:extLst>
                    <a:ext uri="{9D8B030D-6E8A-4147-A177-3AD203B41FA5}">
                      <a16:colId xmlns:a16="http://schemas.microsoft.com/office/drawing/2014/main" val="3523052534"/>
                    </a:ext>
                  </a:extLst>
                </a:gridCol>
                <a:gridCol w="1007661">
                  <a:extLst>
                    <a:ext uri="{9D8B030D-6E8A-4147-A177-3AD203B41FA5}">
                      <a16:colId xmlns:a16="http://schemas.microsoft.com/office/drawing/2014/main" val="887065861"/>
                    </a:ext>
                  </a:extLst>
                </a:gridCol>
                <a:gridCol w="1864130">
                  <a:extLst>
                    <a:ext uri="{9D8B030D-6E8A-4147-A177-3AD203B41FA5}">
                      <a16:colId xmlns:a16="http://schemas.microsoft.com/office/drawing/2014/main" val="2225326426"/>
                    </a:ext>
                  </a:extLst>
                </a:gridCol>
              </a:tblGrid>
              <a:tr h="737125">
                <a:tc>
                  <a:txBody>
                    <a:bodyPr/>
                    <a:lstStyle/>
                    <a:p>
                      <a:r>
                        <a:rPr lang="de-DE" sz="1200" dirty="0"/>
                        <a:t>ESP GPIO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Mapping </a:t>
                      </a:r>
                      <a:r>
                        <a:rPr lang="de-DE" sz="1200" dirty="0" err="1"/>
                        <a:t>to</a:t>
                      </a:r>
                      <a:r>
                        <a:rPr lang="de-DE" sz="1200" dirty="0"/>
                        <a:t> Spring </a:t>
                      </a:r>
                      <a:br>
                        <a:rPr lang="de-DE" sz="1200" dirty="0"/>
                      </a:br>
                      <a:r>
                        <a:rPr lang="de-DE" sz="1200" dirty="0"/>
                        <a:t>Connector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dirty="0"/>
                        <a:t>Mapping </a:t>
                      </a:r>
                      <a:r>
                        <a:rPr lang="de-DE" sz="1200" dirty="0" err="1"/>
                        <a:t>to</a:t>
                      </a:r>
                      <a:r>
                        <a:rPr lang="de-DE" sz="1200" dirty="0"/>
                        <a:t> </a:t>
                      </a:r>
                      <a:br>
                        <a:rPr lang="de-DE" sz="1200" dirty="0"/>
                      </a:br>
                      <a:r>
                        <a:rPr lang="de-DE" sz="1200" dirty="0"/>
                        <a:t>Pin Header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877798"/>
                  </a:ext>
                </a:extLst>
              </a:tr>
              <a:tr h="388124">
                <a:tc>
                  <a:txBody>
                    <a:bodyPr/>
                    <a:lstStyle/>
                    <a:p>
                      <a:r>
                        <a:rPr lang="de-DE" sz="1200" b="0" dirty="0"/>
                        <a:t>GPIO0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 err="1"/>
                        <a:t>Alive</a:t>
                      </a:r>
                      <a:r>
                        <a:rPr lang="de-DE" sz="1200" b="0" dirty="0"/>
                        <a:t>  LED (</a:t>
                      </a:r>
                      <a:r>
                        <a:rPr lang="de-DE" sz="1200" b="0" dirty="0" err="1"/>
                        <a:t>active</a:t>
                      </a:r>
                      <a:r>
                        <a:rPr lang="de-DE" sz="1200" b="0" dirty="0"/>
                        <a:t> high)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Pin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0359390"/>
                  </a:ext>
                </a:extLst>
              </a:tr>
              <a:tr h="3881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0" i="1" dirty="0"/>
                        <a:t>GPIO1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i="1" dirty="0"/>
                        <a:t>MCP2515 RESET (optional)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b="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i="1" dirty="0"/>
                        <a:t>Pin 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8608670"/>
                  </a:ext>
                </a:extLst>
              </a:tr>
              <a:tr h="3881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0" dirty="0"/>
                        <a:t>GPIO2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MCP2515 SPI 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2364768"/>
                  </a:ext>
                </a:extLst>
              </a:tr>
              <a:tr h="3881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0" i="1" dirty="0"/>
                        <a:t>GPIO3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0" i="1" dirty="0"/>
                        <a:t>MCP2515 INT_N (</a:t>
                      </a:r>
                      <a:r>
                        <a:rPr lang="de-DE" sz="1200" b="0" i="1" dirty="0" err="1"/>
                        <a:t>low</a:t>
                      </a:r>
                      <a:r>
                        <a:rPr lang="de-DE" sz="1200" b="0" i="1" dirty="0"/>
                        <a:t> </a:t>
                      </a:r>
                      <a:r>
                        <a:rPr lang="de-DE" sz="1200" b="0" i="1" dirty="0" err="1"/>
                        <a:t>active</a:t>
                      </a:r>
                      <a:r>
                        <a:rPr lang="de-DE" sz="1200" b="0" i="1" dirty="0"/>
                        <a:t>), optional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sz="1200" b="0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0" i="1" dirty="0"/>
                        <a:t>Pin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127695"/>
                  </a:ext>
                </a:extLst>
              </a:tr>
              <a:tr h="388124">
                <a:tc>
                  <a:txBody>
                    <a:bodyPr/>
                    <a:lstStyle/>
                    <a:p>
                      <a:r>
                        <a:rPr lang="de-DE" sz="1200" b="0" dirty="0"/>
                        <a:t>GPIO4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Binary 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Pin 3 </a:t>
                      </a:r>
                      <a:br>
                        <a:rPr lang="de-DE" sz="1200" b="0" dirty="0"/>
                      </a:br>
                      <a:r>
                        <a:rPr lang="de-DE" sz="1200" b="0" dirty="0"/>
                        <a:t>(</a:t>
                      </a:r>
                      <a:r>
                        <a:rPr lang="de-DE" sz="1200" b="0" dirty="0" err="1"/>
                        <a:t>pullup</a:t>
                      </a:r>
                      <a:r>
                        <a:rPr lang="de-DE" sz="1200" b="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Pin 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872045"/>
                  </a:ext>
                </a:extLst>
              </a:tr>
              <a:tr h="532492">
                <a:tc>
                  <a:txBody>
                    <a:bodyPr/>
                    <a:lstStyle/>
                    <a:p>
                      <a:r>
                        <a:rPr lang="de-DE" sz="1200" b="0" dirty="0"/>
                        <a:t>GPIO6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Jumper 1: MCP2515 SPI MISO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3791786"/>
                  </a:ext>
                </a:extLst>
              </a:tr>
              <a:tr h="389965">
                <a:tc>
                  <a:txBody>
                    <a:bodyPr/>
                    <a:lstStyle/>
                    <a:p>
                      <a:r>
                        <a:rPr lang="de-DE" sz="1200" b="0" dirty="0"/>
                        <a:t>GPIO7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0" dirty="0"/>
                        <a:t>Jumper 1: MCP2515 SPI MOSI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de-DE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0" dirty="0"/>
                        <a:t>Jumper 4: Pin 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6644627"/>
                  </a:ext>
                </a:extLst>
              </a:tr>
              <a:tr h="526518">
                <a:tc>
                  <a:txBody>
                    <a:bodyPr/>
                    <a:lstStyle/>
                    <a:p>
                      <a:r>
                        <a:rPr lang="de-DE" sz="1200" b="0" dirty="0"/>
                        <a:t>GPIO10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200" b="0" dirty="0"/>
                        <a:t>MCP2515 SCLK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sz="12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0" dirty="0"/>
                        <a:t>Pin 5</a:t>
                      </a:r>
                    </a:p>
                    <a:p>
                      <a:endParaRPr lang="de-DE" sz="1200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1893705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6AEFDED1-825B-37A2-F637-EA91BC10B050}"/>
              </a:ext>
            </a:extLst>
          </p:cNvPr>
          <p:cNvSpPr txBox="1"/>
          <p:nvPr/>
        </p:nvSpPr>
        <p:spPr>
          <a:xfrm>
            <a:off x="2074277" y="177970"/>
            <a:ext cx="2597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ESP32 </a:t>
            </a:r>
            <a:r>
              <a:rPr lang="de-DE" dirty="0" err="1"/>
              <a:t>direct</a:t>
            </a:r>
            <a:r>
              <a:rPr lang="de-DE" dirty="0"/>
              <a:t> CAN </a:t>
            </a:r>
            <a:r>
              <a:rPr lang="de-DE" dirty="0" err="1"/>
              <a:t>mode</a:t>
            </a:r>
            <a:endParaRPr lang="de-DE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EE6F873-46DB-8368-701D-0316B78103FA}"/>
              </a:ext>
            </a:extLst>
          </p:cNvPr>
          <p:cNvSpPr txBox="1"/>
          <p:nvPr/>
        </p:nvSpPr>
        <p:spPr>
          <a:xfrm>
            <a:off x="8254148" y="177970"/>
            <a:ext cx="33446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CAN via MCP2515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C3609F2-B0B4-A199-2A5F-C9672F663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4832" y="3607139"/>
            <a:ext cx="2050151" cy="1127915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624CE412-E5D7-7D3D-3F15-19961B18735E}"/>
              </a:ext>
            </a:extLst>
          </p:cNvPr>
          <p:cNvSpPr/>
          <p:nvPr/>
        </p:nvSpPr>
        <p:spPr>
          <a:xfrm>
            <a:off x="2288927" y="4130784"/>
            <a:ext cx="442397" cy="177714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5A4F2C14-B6EC-00B9-0B68-7CF0935D3F46}"/>
              </a:ext>
            </a:extLst>
          </p:cNvPr>
          <p:cNvSpPr/>
          <p:nvPr/>
        </p:nvSpPr>
        <p:spPr>
          <a:xfrm>
            <a:off x="3423453" y="4117300"/>
            <a:ext cx="442397" cy="177714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05FACDC-0BD7-BF78-A945-0B4FC812F8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0472" y="5114634"/>
            <a:ext cx="2050151" cy="1127915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C11B3C90-7E67-57CC-0F5A-B85E094F680B}"/>
              </a:ext>
            </a:extLst>
          </p:cNvPr>
          <p:cNvSpPr/>
          <p:nvPr/>
        </p:nvSpPr>
        <p:spPr>
          <a:xfrm>
            <a:off x="9534567" y="5665265"/>
            <a:ext cx="188301" cy="366626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C27C0145-8047-3EE9-6575-7327053C8128}"/>
              </a:ext>
            </a:extLst>
          </p:cNvPr>
          <p:cNvSpPr/>
          <p:nvPr/>
        </p:nvSpPr>
        <p:spPr>
          <a:xfrm>
            <a:off x="9760556" y="5665265"/>
            <a:ext cx="216407" cy="366626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F6BB556-3E58-538E-0623-00EB82A2E82E}"/>
              </a:ext>
            </a:extLst>
          </p:cNvPr>
          <p:cNvSpPr txBox="1"/>
          <p:nvPr/>
        </p:nvSpPr>
        <p:spPr>
          <a:xfrm>
            <a:off x="6850731" y="5083848"/>
            <a:ext cx="218733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/>
              <a:t>Jumper Setting 1 </a:t>
            </a:r>
          </a:p>
          <a:p>
            <a:pPr marL="285750" indent="-285750">
              <a:buFontTx/>
              <a:buChar char="-"/>
            </a:pPr>
            <a:r>
              <a:rPr lang="de-DE" sz="1400" dirty="0"/>
              <a:t>SPI </a:t>
            </a:r>
            <a:r>
              <a:rPr lang="de-DE" sz="1400" dirty="0" err="1">
                <a:sym typeface="Wingdings" panose="05000000000000000000" pitchFamily="2" charset="2"/>
              </a:rPr>
              <a:t>to</a:t>
            </a:r>
            <a:r>
              <a:rPr lang="de-DE" sz="1400" dirty="0">
                <a:sym typeface="Wingdings" panose="05000000000000000000" pitchFamily="2" charset="2"/>
              </a:rPr>
              <a:t> CAN Controller</a:t>
            </a:r>
          </a:p>
          <a:p>
            <a:pPr marL="285750" indent="-285750">
              <a:buFontTx/>
              <a:buChar char="-"/>
            </a:pPr>
            <a:r>
              <a:rPr lang="de-DE" sz="1400" dirty="0">
                <a:sym typeface="Wingdings" panose="05000000000000000000" pitchFamily="2" charset="2"/>
              </a:rPr>
              <a:t>CAN Controller </a:t>
            </a:r>
            <a:r>
              <a:rPr lang="de-DE" sz="1400" dirty="0" err="1">
                <a:sym typeface="Wingdings" panose="05000000000000000000" pitchFamily="2" charset="2"/>
              </a:rPr>
              <a:t>to</a:t>
            </a:r>
            <a:r>
              <a:rPr lang="de-DE" sz="1400" dirty="0">
                <a:sym typeface="Wingdings" panose="05000000000000000000" pitchFamily="2" charset="2"/>
              </a:rPr>
              <a:t> </a:t>
            </a:r>
            <a:br>
              <a:rPr lang="de-DE" sz="1400" dirty="0">
                <a:sym typeface="Wingdings" panose="05000000000000000000" pitchFamily="2" charset="2"/>
              </a:rPr>
            </a:br>
            <a:r>
              <a:rPr lang="de-DE" sz="1400" dirty="0">
                <a:sym typeface="Wingdings" panose="05000000000000000000" pitchFamily="2" charset="2"/>
              </a:rPr>
              <a:t>CAN </a:t>
            </a:r>
            <a:r>
              <a:rPr lang="de-DE" sz="1400" dirty="0" err="1">
                <a:sym typeface="Wingdings" panose="05000000000000000000" pitchFamily="2" charset="2"/>
              </a:rPr>
              <a:t>transceiver</a:t>
            </a:r>
            <a:endParaRPr lang="de-DE" sz="1400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D08BFAA6-FEB4-0566-83D5-F45080E02B74}"/>
              </a:ext>
            </a:extLst>
          </p:cNvPr>
          <p:cNvSpPr/>
          <p:nvPr/>
        </p:nvSpPr>
        <p:spPr>
          <a:xfrm>
            <a:off x="10645817" y="5627623"/>
            <a:ext cx="188301" cy="394743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74747CCF-846F-B198-F07E-EA22A5A7D5FD}"/>
              </a:ext>
            </a:extLst>
          </p:cNvPr>
          <p:cNvSpPr/>
          <p:nvPr/>
        </p:nvSpPr>
        <p:spPr>
          <a:xfrm>
            <a:off x="10865963" y="5627622"/>
            <a:ext cx="216407" cy="394743"/>
          </a:xfrm>
          <a:prstGeom prst="rect">
            <a:avLst/>
          </a:prstGeom>
          <a:solidFill>
            <a:schemeClr val="accent6">
              <a:lumMod val="40000"/>
              <a:lumOff val="60000"/>
              <a:alpha val="5500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916A2FB-E192-3A5D-F052-DA4583C6FCB4}"/>
              </a:ext>
            </a:extLst>
          </p:cNvPr>
          <p:cNvSpPr txBox="1"/>
          <p:nvPr/>
        </p:nvSpPr>
        <p:spPr>
          <a:xfrm>
            <a:off x="87562" y="3607139"/>
            <a:ext cx="254946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1" dirty="0"/>
              <a:t>Jumper Setting 2 </a:t>
            </a:r>
          </a:p>
          <a:p>
            <a:r>
              <a:rPr lang="de-DE" sz="1400" dirty="0"/>
              <a:t>ESP -&gt; Can Transceiver</a:t>
            </a:r>
          </a:p>
        </p:txBody>
      </p:sp>
    </p:spTree>
    <p:extLst>
      <p:ext uri="{BB962C8B-B14F-4D97-AF65-F5344CB8AC3E}">
        <p14:creationId xmlns:p14="http://schemas.microsoft.com/office/powerpoint/2010/main" val="3848541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34570C9-3BB1-9DC1-EE38-BCB66EDD53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694" y="-66174"/>
            <a:ext cx="8718611" cy="6858000"/>
          </a:xfrm>
          <a:prstGeom prst="rect">
            <a:avLst/>
          </a:prstGeom>
        </p:spPr>
      </p:pic>
      <p:sp>
        <p:nvSpPr>
          <p:cNvPr id="4" name="Pfeil: nach unten 3">
            <a:extLst>
              <a:ext uri="{FF2B5EF4-FFF2-40B4-BE49-F238E27FC236}">
                <a16:creationId xmlns:a16="http://schemas.microsoft.com/office/drawing/2014/main" id="{F9F96F3D-B47D-DDF8-1D30-B8BF968550BD}"/>
              </a:ext>
            </a:extLst>
          </p:cNvPr>
          <p:cNvSpPr/>
          <p:nvPr/>
        </p:nvSpPr>
        <p:spPr>
          <a:xfrm rot="16428416">
            <a:off x="2145926" y="2062107"/>
            <a:ext cx="389944" cy="102509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92A7612-C826-E703-649F-A171E597925A}"/>
              </a:ext>
            </a:extLst>
          </p:cNvPr>
          <p:cNvSpPr txBox="1"/>
          <p:nvPr/>
        </p:nvSpPr>
        <p:spPr>
          <a:xfrm>
            <a:off x="389350" y="1980919"/>
            <a:ext cx="18184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Jumper </a:t>
            </a:r>
            <a:r>
              <a:rPr lang="de-DE" sz="1400" dirty="0" err="1"/>
              <a:t>enables</a:t>
            </a:r>
            <a:r>
              <a:rPr lang="de-DE" sz="1400" dirty="0"/>
              <a:t> 120 Ohm Termination (</a:t>
            </a:r>
            <a:r>
              <a:rPr lang="de-DE" sz="1400" dirty="0" err="1"/>
              <a:t>between</a:t>
            </a:r>
            <a:r>
              <a:rPr lang="de-DE" sz="1400" dirty="0"/>
              <a:t> CAN_L </a:t>
            </a:r>
          </a:p>
          <a:p>
            <a:r>
              <a:rPr lang="de-DE" sz="1400" dirty="0"/>
              <a:t>and CAN_H)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237FB5A-3527-9BB6-5CB2-CFBA5681C7A1}"/>
              </a:ext>
            </a:extLst>
          </p:cNvPr>
          <p:cNvSpPr txBox="1"/>
          <p:nvPr/>
        </p:nvSpPr>
        <p:spPr>
          <a:xfrm>
            <a:off x="9534139" y="1447217"/>
            <a:ext cx="272771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Left</a:t>
            </a:r>
            <a:r>
              <a:rPr lang="de-DE" sz="1400" dirty="0"/>
              <a:t>: USB C </a:t>
            </a:r>
            <a:r>
              <a:rPr lang="de-DE" sz="1400" dirty="0" err="1"/>
              <a:t>for</a:t>
            </a:r>
            <a:r>
              <a:rPr lang="de-DE" sz="1400" dirty="0"/>
              <a:t> UART </a:t>
            </a:r>
            <a:r>
              <a:rPr lang="de-DE" sz="1100" dirty="0"/>
              <a:t>(via CH340C)</a:t>
            </a:r>
            <a:br>
              <a:rPr lang="de-DE" sz="1100" dirty="0"/>
            </a:br>
            <a:r>
              <a:rPr lang="de-DE" sz="1400" dirty="0"/>
              <a:t>Right: USB C </a:t>
            </a:r>
            <a:r>
              <a:rPr lang="de-DE" sz="1400" dirty="0" err="1"/>
              <a:t>for</a:t>
            </a:r>
            <a:r>
              <a:rPr lang="de-DE" sz="1400" dirty="0"/>
              <a:t> Prog </a:t>
            </a:r>
            <a:r>
              <a:rPr lang="de-DE" sz="1100" dirty="0"/>
              <a:t>(via ESP CDC)</a:t>
            </a:r>
            <a:br>
              <a:rPr lang="de-DE" sz="1100" dirty="0"/>
            </a:br>
            <a:endParaRPr lang="de-DE" sz="1400" dirty="0"/>
          </a:p>
          <a:p>
            <a:r>
              <a:rPr lang="de-DE" sz="1400" b="1" dirty="0"/>
              <a:t>Note:</a:t>
            </a:r>
            <a:r>
              <a:rPr lang="de-DE" sz="1400" dirty="0"/>
              <a:t> PCB Labels „Prog“ and „</a:t>
            </a:r>
            <a:r>
              <a:rPr lang="de-DE" sz="1400" dirty="0" err="1"/>
              <a:t>UART“are</a:t>
            </a:r>
            <a:r>
              <a:rPr lang="de-DE" sz="1400" dirty="0"/>
              <a:t> </a:t>
            </a:r>
            <a:r>
              <a:rPr lang="de-DE" sz="1400" dirty="0" err="1"/>
              <a:t>switched</a:t>
            </a:r>
            <a:r>
              <a:rPr lang="de-DE" sz="1400" dirty="0"/>
              <a:t> :/</a:t>
            </a:r>
          </a:p>
        </p:txBody>
      </p:sp>
      <p:sp>
        <p:nvSpPr>
          <p:cNvPr id="8" name="Pfeil: nach unten 7">
            <a:extLst>
              <a:ext uri="{FF2B5EF4-FFF2-40B4-BE49-F238E27FC236}">
                <a16:creationId xmlns:a16="http://schemas.microsoft.com/office/drawing/2014/main" id="{03553D21-48DC-9BD2-55E6-8D4E832E41C6}"/>
              </a:ext>
            </a:extLst>
          </p:cNvPr>
          <p:cNvSpPr/>
          <p:nvPr/>
        </p:nvSpPr>
        <p:spPr>
          <a:xfrm rot="16831146">
            <a:off x="3484521" y="-177584"/>
            <a:ext cx="389944" cy="3187654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38E3A75-3915-F734-CC6A-C4916CBA507B}"/>
              </a:ext>
            </a:extLst>
          </p:cNvPr>
          <p:cNvSpPr txBox="1"/>
          <p:nvPr/>
        </p:nvSpPr>
        <p:spPr>
          <a:xfrm>
            <a:off x="270312" y="696040"/>
            <a:ext cx="1937484" cy="8463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Jumper </a:t>
            </a:r>
            <a:r>
              <a:rPr lang="de-DE" sz="1400" dirty="0" err="1"/>
              <a:t>enables</a:t>
            </a:r>
            <a:r>
              <a:rPr lang="de-DE" sz="1400" dirty="0"/>
              <a:t> USB Power </a:t>
            </a:r>
            <a:r>
              <a:rPr lang="de-DE" sz="1400" dirty="0" err="1"/>
              <a:t>of</a:t>
            </a:r>
            <a:r>
              <a:rPr lang="de-DE" sz="1400" dirty="0"/>
              <a:t> USB </a:t>
            </a:r>
            <a:r>
              <a:rPr lang="de-DE" sz="1400" dirty="0" err="1"/>
              <a:t>prog</a:t>
            </a:r>
            <a:r>
              <a:rPr lang="de-DE" sz="1400" dirty="0"/>
              <a:t> CDC</a:t>
            </a:r>
            <a:br>
              <a:rPr lang="de-DE" sz="1400" dirty="0"/>
            </a:br>
            <a:r>
              <a:rPr lang="de-DE" sz="1050" dirty="0"/>
              <a:t>(USB Prog </a:t>
            </a:r>
            <a:r>
              <a:rPr lang="de-DE" sz="1050" dirty="0" err="1"/>
              <a:t>wrongly</a:t>
            </a:r>
            <a:r>
              <a:rPr lang="de-DE" sz="1050" dirty="0"/>
              <a:t> </a:t>
            </a:r>
            <a:r>
              <a:rPr lang="de-DE" sz="1050" dirty="0" err="1"/>
              <a:t>labelled</a:t>
            </a:r>
            <a:r>
              <a:rPr lang="de-DE" sz="1050" dirty="0"/>
              <a:t> </a:t>
            </a:r>
            <a:r>
              <a:rPr lang="de-DE" sz="1050" dirty="0" err="1"/>
              <a:t>as</a:t>
            </a:r>
            <a:r>
              <a:rPr lang="de-DE" sz="1050" dirty="0"/>
              <a:t> „UART“)</a:t>
            </a:r>
            <a:endParaRPr lang="de-DE" sz="1400" dirty="0"/>
          </a:p>
        </p:txBody>
      </p:sp>
      <p:sp>
        <p:nvSpPr>
          <p:cNvPr id="10" name="Pfeil: nach unten 9">
            <a:extLst>
              <a:ext uri="{FF2B5EF4-FFF2-40B4-BE49-F238E27FC236}">
                <a16:creationId xmlns:a16="http://schemas.microsoft.com/office/drawing/2014/main" id="{11BEE98B-DB3C-9616-D26C-D41BE7F69A91}"/>
              </a:ext>
            </a:extLst>
          </p:cNvPr>
          <p:cNvSpPr/>
          <p:nvPr/>
        </p:nvSpPr>
        <p:spPr>
          <a:xfrm rot="4638164">
            <a:off x="8207875" y="1128989"/>
            <a:ext cx="389944" cy="205847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Pfeil: nach unten 10">
            <a:extLst>
              <a:ext uri="{FF2B5EF4-FFF2-40B4-BE49-F238E27FC236}">
                <a16:creationId xmlns:a16="http://schemas.microsoft.com/office/drawing/2014/main" id="{E719C6C1-990C-8A3F-295A-D6005244A52B}"/>
              </a:ext>
            </a:extLst>
          </p:cNvPr>
          <p:cNvSpPr/>
          <p:nvPr/>
        </p:nvSpPr>
        <p:spPr>
          <a:xfrm rot="4995761">
            <a:off x="7770878" y="417199"/>
            <a:ext cx="389944" cy="2986970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Pfeil: nach unten 17">
            <a:extLst>
              <a:ext uri="{FF2B5EF4-FFF2-40B4-BE49-F238E27FC236}">
                <a16:creationId xmlns:a16="http://schemas.microsoft.com/office/drawing/2014/main" id="{E8205730-6BFA-A199-AAC3-33C02EA64D1E}"/>
              </a:ext>
            </a:extLst>
          </p:cNvPr>
          <p:cNvSpPr/>
          <p:nvPr/>
        </p:nvSpPr>
        <p:spPr>
          <a:xfrm rot="16428416">
            <a:off x="2619781" y="2602780"/>
            <a:ext cx="389944" cy="147806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A0A0ACF8-855E-80B3-2E65-15021B0375E3}"/>
              </a:ext>
            </a:extLst>
          </p:cNvPr>
          <p:cNvSpPr txBox="1"/>
          <p:nvPr/>
        </p:nvSpPr>
        <p:spPr>
          <a:xfrm>
            <a:off x="321602" y="3180207"/>
            <a:ext cx="1818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CAN Transceiver</a:t>
            </a:r>
            <a:br>
              <a:rPr lang="de-DE" sz="1400" dirty="0"/>
            </a:br>
            <a:r>
              <a:rPr lang="de-DE" sz="1400" dirty="0"/>
              <a:t>SN65HVD230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CA6DBC5-F0BD-5D85-F7F8-0081E37C4C64}"/>
              </a:ext>
            </a:extLst>
          </p:cNvPr>
          <p:cNvSpPr txBox="1"/>
          <p:nvPr/>
        </p:nvSpPr>
        <p:spPr>
          <a:xfrm>
            <a:off x="5141252" y="6571219"/>
            <a:ext cx="1818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CAN Controller MCP2515</a:t>
            </a:r>
          </a:p>
        </p:txBody>
      </p:sp>
      <p:sp>
        <p:nvSpPr>
          <p:cNvPr id="21" name="Pfeil: nach unten 20">
            <a:extLst>
              <a:ext uri="{FF2B5EF4-FFF2-40B4-BE49-F238E27FC236}">
                <a16:creationId xmlns:a16="http://schemas.microsoft.com/office/drawing/2014/main" id="{AAE23A9C-8CEB-A963-35B0-7D7C39ABAAF2}"/>
              </a:ext>
            </a:extLst>
          </p:cNvPr>
          <p:cNvSpPr/>
          <p:nvPr/>
        </p:nvSpPr>
        <p:spPr>
          <a:xfrm rot="10996835">
            <a:off x="5349926" y="5051178"/>
            <a:ext cx="389944" cy="147806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Pfeil: nach unten 24">
            <a:extLst>
              <a:ext uri="{FF2B5EF4-FFF2-40B4-BE49-F238E27FC236}">
                <a16:creationId xmlns:a16="http://schemas.microsoft.com/office/drawing/2014/main" id="{E11A6C14-8E4B-6DED-848A-8C7D689E52C9}"/>
              </a:ext>
            </a:extLst>
          </p:cNvPr>
          <p:cNvSpPr/>
          <p:nvPr/>
        </p:nvSpPr>
        <p:spPr>
          <a:xfrm rot="15310472">
            <a:off x="2829223" y="4012710"/>
            <a:ext cx="389944" cy="201580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BF8CA3E6-37B1-5D8E-E62E-D112AEA91B4C}"/>
              </a:ext>
            </a:extLst>
          </p:cNvPr>
          <p:cNvSpPr txBox="1"/>
          <p:nvPr/>
        </p:nvSpPr>
        <p:spPr>
          <a:xfrm>
            <a:off x="436918" y="5149536"/>
            <a:ext cx="18184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0..10V Analoge Out</a:t>
            </a:r>
            <a:br>
              <a:rPr lang="de-DE" sz="1400" dirty="0"/>
            </a:br>
            <a:r>
              <a:rPr lang="de-DE" sz="1400" dirty="0"/>
              <a:t>GP8403</a:t>
            </a:r>
          </a:p>
        </p:txBody>
      </p:sp>
      <p:sp>
        <p:nvSpPr>
          <p:cNvPr id="27" name="Pfeil: nach unten 26">
            <a:extLst>
              <a:ext uri="{FF2B5EF4-FFF2-40B4-BE49-F238E27FC236}">
                <a16:creationId xmlns:a16="http://schemas.microsoft.com/office/drawing/2014/main" id="{D69F17AF-0632-B459-C854-648070379038}"/>
              </a:ext>
            </a:extLst>
          </p:cNvPr>
          <p:cNvSpPr/>
          <p:nvPr/>
        </p:nvSpPr>
        <p:spPr>
          <a:xfrm rot="14657584">
            <a:off x="3484522" y="5429968"/>
            <a:ext cx="389944" cy="1478063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39415641-3367-12D6-90EF-A0A1D6932FD4}"/>
              </a:ext>
            </a:extLst>
          </p:cNvPr>
          <p:cNvSpPr txBox="1"/>
          <p:nvPr/>
        </p:nvSpPr>
        <p:spPr>
          <a:xfrm>
            <a:off x="2316255" y="6389163"/>
            <a:ext cx="648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Relay</a:t>
            </a:r>
          </a:p>
        </p:txBody>
      </p:sp>
      <p:sp>
        <p:nvSpPr>
          <p:cNvPr id="29" name="Pfeil: nach unten 28">
            <a:extLst>
              <a:ext uri="{FF2B5EF4-FFF2-40B4-BE49-F238E27FC236}">
                <a16:creationId xmlns:a16="http://schemas.microsoft.com/office/drawing/2014/main" id="{D14854A3-6F2D-ED73-76CE-41C59B9B88A0}"/>
              </a:ext>
            </a:extLst>
          </p:cNvPr>
          <p:cNvSpPr/>
          <p:nvPr/>
        </p:nvSpPr>
        <p:spPr>
          <a:xfrm rot="6332064">
            <a:off x="8361586" y="2901012"/>
            <a:ext cx="389944" cy="297794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1593083F-4157-AC77-2178-3679D67F8834}"/>
              </a:ext>
            </a:extLst>
          </p:cNvPr>
          <p:cNvSpPr txBox="1"/>
          <p:nvPr/>
        </p:nvSpPr>
        <p:spPr>
          <a:xfrm>
            <a:off x="9984817" y="4678689"/>
            <a:ext cx="1130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USB &lt;&gt; UART </a:t>
            </a:r>
          </a:p>
          <a:p>
            <a:r>
              <a:rPr lang="de-DE" sz="1400" dirty="0"/>
              <a:t>CH340C</a:t>
            </a:r>
          </a:p>
        </p:txBody>
      </p:sp>
    </p:spTree>
    <p:extLst>
      <p:ext uri="{BB962C8B-B14F-4D97-AF65-F5344CB8AC3E}">
        <p14:creationId xmlns:p14="http://schemas.microsoft.com/office/powerpoint/2010/main" val="540674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2E68E25-5C74-46CF-B231-095E576A9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694" y="-66174"/>
            <a:ext cx="8718611" cy="68580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1E4E8F71-4B84-B47A-1A45-4591EED6D8F1}"/>
              </a:ext>
            </a:extLst>
          </p:cNvPr>
          <p:cNvSpPr txBox="1"/>
          <p:nvPr/>
        </p:nvSpPr>
        <p:spPr>
          <a:xfrm>
            <a:off x="1026453" y="263024"/>
            <a:ext cx="12468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dirty="0"/>
              <a:t>VCC in: 5..28V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B791A32-79BA-3B09-7AC5-05EC43D51546}"/>
              </a:ext>
            </a:extLst>
          </p:cNvPr>
          <p:cNvSpPr txBox="1"/>
          <p:nvPr/>
        </p:nvSpPr>
        <p:spPr>
          <a:xfrm>
            <a:off x="1026453" y="746110"/>
            <a:ext cx="12468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dirty="0"/>
              <a:t>GND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7785D08-BBB1-C562-E441-5CB8CAC507AB}"/>
              </a:ext>
            </a:extLst>
          </p:cNvPr>
          <p:cNvSpPr txBox="1"/>
          <p:nvPr/>
        </p:nvSpPr>
        <p:spPr>
          <a:xfrm>
            <a:off x="1026453" y="1176042"/>
            <a:ext cx="12468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dirty="0"/>
              <a:t>CAN L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E4A08A4-E65F-B138-40BD-DCA6EAA84989}"/>
              </a:ext>
            </a:extLst>
          </p:cNvPr>
          <p:cNvSpPr txBox="1"/>
          <p:nvPr/>
        </p:nvSpPr>
        <p:spPr>
          <a:xfrm>
            <a:off x="1026453" y="1659128"/>
            <a:ext cx="12468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dirty="0"/>
              <a:t>CAN H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7BDA2D1-DDC5-6E91-3B9D-8A44C1A190A1}"/>
              </a:ext>
            </a:extLst>
          </p:cNvPr>
          <p:cNvSpPr txBox="1"/>
          <p:nvPr/>
        </p:nvSpPr>
        <p:spPr>
          <a:xfrm>
            <a:off x="787400" y="3703426"/>
            <a:ext cx="1320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dirty="0"/>
              <a:t>A0 out (0..10V)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55932E7C-B786-6954-014C-A0D6A61C9477}"/>
              </a:ext>
            </a:extLst>
          </p:cNvPr>
          <p:cNvSpPr txBox="1"/>
          <p:nvPr/>
        </p:nvSpPr>
        <p:spPr>
          <a:xfrm>
            <a:off x="787400" y="4276027"/>
            <a:ext cx="1320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dirty="0"/>
              <a:t>A1 out (0..10V)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8509535C-F678-E649-4628-1B53F27D8ED1}"/>
              </a:ext>
            </a:extLst>
          </p:cNvPr>
          <p:cNvSpPr txBox="1"/>
          <p:nvPr/>
        </p:nvSpPr>
        <p:spPr>
          <a:xfrm>
            <a:off x="1243476" y="4829162"/>
            <a:ext cx="812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dirty="0"/>
              <a:t>Relay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A74B110F-D237-9ACD-0632-FD13D397157F}"/>
              </a:ext>
            </a:extLst>
          </p:cNvPr>
          <p:cNvSpPr txBox="1"/>
          <p:nvPr/>
        </p:nvSpPr>
        <p:spPr>
          <a:xfrm>
            <a:off x="1243476" y="5439947"/>
            <a:ext cx="812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dirty="0"/>
              <a:t>Relay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81C43469-0051-9CD1-4FC8-CFD911754CEF}"/>
              </a:ext>
            </a:extLst>
          </p:cNvPr>
          <p:cNvSpPr txBox="1"/>
          <p:nvPr/>
        </p:nvSpPr>
        <p:spPr>
          <a:xfrm>
            <a:off x="10171987" y="549503"/>
            <a:ext cx="202001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Boot</a:t>
            </a:r>
            <a:br>
              <a:rPr lang="de-DE" sz="1400" dirty="0"/>
            </a:br>
            <a:r>
              <a:rPr lang="de-DE" sz="1400" dirty="0"/>
              <a:t>(hold </a:t>
            </a:r>
            <a:r>
              <a:rPr lang="de-DE" sz="1400" dirty="0" err="1"/>
              <a:t>while</a:t>
            </a:r>
            <a:r>
              <a:rPr lang="de-DE" sz="1400" dirty="0"/>
              <a:t> </a:t>
            </a:r>
            <a:r>
              <a:rPr lang="de-DE" sz="1400" dirty="0" err="1"/>
              <a:t>pressing</a:t>
            </a:r>
            <a:r>
              <a:rPr lang="de-DE" sz="1400" dirty="0"/>
              <a:t> EN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enter</a:t>
            </a:r>
            <a:r>
              <a:rPr lang="de-DE" sz="1400" dirty="0"/>
              <a:t> Boot </a:t>
            </a:r>
            <a:r>
              <a:rPr lang="de-DE" sz="1400" dirty="0" err="1"/>
              <a:t>mode</a:t>
            </a:r>
            <a:r>
              <a:rPr lang="de-DE" sz="1400" dirty="0"/>
              <a:t>)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5A82BF1B-0A40-FBDB-0D7C-2060B2BC7C0D}"/>
              </a:ext>
            </a:extLst>
          </p:cNvPr>
          <p:cNvSpPr txBox="1"/>
          <p:nvPr/>
        </p:nvSpPr>
        <p:spPr>
          <a:xfrm>
            <a:off x="10274300" y="1659128"/>
            <a:ext cx="1543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EN </a:t>
            </a:r>
            <a:br>
              <a:rPr lang="de-DE" sz="1400" dirty="0"/>
            </a:br>
            <a:r>
              <a:rPr lang="de-DE" sz="1400" dirty="0"/>
              <a:t>(press </a:t>
            </a:r>
            <a:r>
              <a:rPr lang="de-DE" sz="1400" dirty="0" err="1"/>
              <a:t>to</a:t>
            </a:r>
            <a:r>
              <a:rPr lang="de-DE" sz="1400" dirty="0"/>
              <a:t> </a:t>
            </a:r>
            <a:r>
              <a:rPr lang="de-DE" sz="1400" dirty="0" err="1"/>
              <a:t>restart</a:t>
            </a:r>
            <a:r>
              <a:rPr lang="de-DE" sz="1400" dirty="0"/>
              <a:t>)</a:t>
            </a:r>
          </a:p>
        </p:txBody>
      </p:sp>
      <p:sp>
        <p:nvSpPr>
          <p:cNvPr id="20" name="Pfeil: nach unten 19">
            <a:extLst>
              <a:ext uri="{FF2B5EF4-FFF2-40B4-BE49-F238E27FC236}">
                <a16:creationId xmlns:a16="http://schemas.microsoft.com/office/drawing/2014/main" id="{A29D3EB0-89B8-C344-1726-B3762C1B1A21}"/>
              </a:ext>
            </a:extLst>
          </p:cNvPr>
          <p:cNvSpPr/>
          <p:nvPr/>
        </p:nvSpPr>
        <p:spPr>
          <a:xfrm rot="5566979">
            <a:off x="9433468" y="101865"/>
            <a:ext cx="389944" cy="10694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Pfeil: nach unten 20">
            <a:extLst>
              <a:ext uri="{FF2B5EF4-FFF2-40B4-BE49-F238E27FC236}">
                <a16:creationId xmlns:a16="http://schemas.microsoft.com/office/drawing/2014/main" id="{2DB5CFDE-476E-1E38-EEC0-4B0894FFD0F1}"/>
              </a:ext>
            </a:extLst>
          </p:cNvPr>
          <p:cNvSpPr/>
          <p:nvPr/>
        </p:nvSpPr>
        <p:spPr>
          <a:xfrm rot="5566979">
            <a:off x="9433468" y="1278305"/>
            <a:ext cx="389944" cy="1069421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76E711F7-0D05-BC49-EE53-AB1B852FD880}"/>
              </a:ext>
            </a:extLst>
          </p:cNvPr>
          <p:cNvSpPr/>
          <p:nvPr/>
        </p:nvSpPr>
        <p:spPr>
          <a:xfrm>
            <a:off x="5120563" y="1920738"/>
            <a:ext cx="589956" cy="441410"/>
          </a:xfrm>
          <a:prstGeom prst="rect">
            <a:avLst/>
          </a:pr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3V3 LED</a:t>
            </a:r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F5E2C194-1892-1BCA-E3DD-E39F3C656EE4}"/>
              </a:ext>
            </a:extLst>
          </p:cNvPr>
          <p:cNvSpPr/>
          <p:nvPr/>
        </p:nvSpPr>
        <p:spPr>
          <a:xfrm>
            <a:off x="3520363" y="2562088"/>
            <a:ext cx="589956" cy="441410"/>
          </a:xfrm>
          <a:prstGeom prst="rect">
            <a:avLst/>
          </a:pr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RX LED</a:t>
            </a:r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0643AF4D-6364-2C6E-D188-10E1B74C0F7E}"/>
              </a:ext>
            </a:extLst>
          </p:cNvPr>
          <p:cNvSpPr/>
          <p:nvPr/>
        </p:nvSpPr>
        <p:spPr>
          <a:xfrm>
            <a:off x="3279063" y="3429000"/>
            <a:ext cx="589956" cy="441410"/>
          </a:xfrm>
          <a:prstGeom prst="rect">
            <a:avLst/>
          </a:pr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TX LED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CB23DEF5-1D11-A14B-CC61-A7EEA6C41090}"/>
              </a:ext>
            </a:extLst>
          </p:cNvPr>
          <p:cNvSpPr/>
          <p:nvPr/>
        </p:nvSpPr>
        <p:spPr>
          <a:xfrm>
            <a:off x="8563480" y="5254109"/>
            <a:ext cx="713870" cy="679451"/>
          </a:xfrm>
          <a:prstGeom prst="rect">
            <a:avLst/>
          </a:pr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Alive</a:t>
            </a:r>
            <a:r>
              <a:rPr lang="de-DE" dirty="0"/>
              <a:t> LED</a:t>
            </a:r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40B829E2-0434-0777-37F7-7F48FAD53E5D}"/>
              </a:ext>
            </a:extLst>
          </p:cNvPr>
          <p:cNvSpPr/>
          <p:nvPr/>
        </p:nvSpPr>
        <p:spPr>
          <a:xfrm>
            <a:off x="6487564" y="5254108"/>
            <a:ext cx="1951585" cy="1114942"/>
          </a:xfrm>
          <a:prstGeom prst="rect">
            <a:avLst/>
          </a:pr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Spring </a:t>
            </a:r>
            <a:r>
              <a:rPr lang="de-DE" dirty="0" err="1"/>
              <a:t>Clamps</a:t>
            </a:r>
            <a:endParaRPr lang="de-DE" dirty="0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A1ABF910-741D-62E3-2410-91948B18A585}"/>
              </a:ext>
            </a:extLst>
          </p:cNvPr>
          <p:cNvSpPr/>
          <p:nvPr/>
        </p:nvSpPr>
        <p:spPr>
          <a:xfrm>
            <a:off x="6532015" y="214988"/>
            <a:ext cx="1748386" cy="838899"/>
          </a:xfrm>
          <a:prstGeom prst="rect">
            <a:avLst/>
          </a:pr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MYS Pin Header</a:t>
            </a:r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7280AFB4-CCC3-6EC0-579C-FF6DAA71E187}"/>
              </a:ext>
            </a:extLst>
          </p:cNvPr>
          <p:cNvSpPr/>
          <p:nvPr/>
        </p:nvSpPr>
        <p:spPr>
          <a:xfrm>
            <a:off x="4330700" y="2997199"/>
            <a:ext cx="622300" cy="706227"/>
          </a:xfrm>
          <a:prstGeom prst="rect">
            <a:avLst/>
          </a:pr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Jumper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F4464E5A-E8E2-2ECA-D883-BB01365CB6CE}"/>
              </a:ext>
            </a:extLst>
          </p:cNvPr>
          <p:cNvSpPr/>
          <p:nvPr/>
        </p:nvSpPr>
        <p:spPr>
          <a:xfrm>
            <a:off x="5510197" y="2997199"/>
            <a:ext cx="622300" cy="706227"/>
          </a:xfrm>
          <a:prstGeom prst="rect">
            <a:avLst/>
          </a:prstGeom>
          <a:solidFill>
            <a:schemeClr val="accent1">
              <a:alpha val="5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Jumper</a:t>
            </a:r>
          </a:p>
        </p:txBody>
      </p:sp>
      <p:sp>
        <p:nvSpPr>
          <p:cNvPr id="36" name="Pfeil: nach unten 35">
            <a:extLst>
              <a:ext uri="{FF2B5EF4-FFF2-40B4-BE49-F238E27FC236}">
                <a16:creationId xmlns:a16="http://schemas.microsoft.com/office/drawing/2014/main" id="{8484E7BD-2EF2-BFFE-10D8-16AF843150CD}"/>
              </a:ext>
            </a:extLst>
          </p:cNvPr>
          <p:cNvSpPr/>
          <p:nvPr/>
        </p:nvSpPr>
        <p:spPr>
          <a:xfrm rot="5566979">
            <a:off x="9072581" y="2836487"/>
            <a:ext cx="389944" cy="252354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2F7897D8-B74E-3BE8-D7DA-AE8F0CF2A6C2}"/>
              </a:ext>
            </a:extLst>
          </p:cNvPr>
          <p:cNvSpPr txBox="1"/>
          <p:nvPr/>
        </p:nvSpPr>
        <p:spPr>
          <a:xfrm>
            <a:off x="10537306" y="3990883"/>
            <a:ext cx="6946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/>
              <a:t>Oopsie</a:t>
            </a:r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2323536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503</Words>
  <Application>Microsoft Office PowerPoint</Application>
  <PresentationFormat>Breitbild</PresentationFormat>
  <Paragraphs>133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 Kaiser</dc:creator>
  <cp:lastModifiedBy>Martin Kaiser</cp:lastModifiedBy>
  <cp:revision>35</cp:revision>
  <cp:lastPrinted>2023-07-14T09:05:51Z</cp:lastPrinted>
  <dcterms:created xsi:type="dcterms:W3CDTF">2023-07-07T10:20:09Z</dcterms:created>
  <dcterms:modified xsi:type="dcterms:W3CDTF">2023-07-14T10:20:49Z</dcterms:modified>
</cp:coreProperties>
</file>

<file path=docProps/thumbnail.jpeg>
</file>